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Bodoni FLF Bold" panose="020B0604020202020204"/>
      <p:regular r:id="rId8"/>
    </p:embeddedFont>
    <p:embeddedFont>
      <p:font typeface="Bodoni FLF Italics" panose="020B0604020202020204"/>
      <p:regular r:id="rId9"/>
    </p:embeddedFont>
    <p:embeddedFont>
      <p:font typeface="DM Serif Display" pitchFamily="2" charset="0"/>
      <p:regular r:id="rId10"/>
    </p:embeddedFont>
    <p:embeddedFont>
      <p:font typeface="Montserrat Bold" panose="020B0604020202020204" charset="0"/>
      <p:regular r:id="rId11"/>
    </p:embeddedFont>
    <p:embeddedFont>
      <p:font typeface="Raleway Medium"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29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3397104" y="1467761"/>
            <a:ext cx="11493792" cy="7293334"/>
          </a:xfrm>
          <a:custGeom>
            <a:avLst/>
            <a:gdLst/>
            <a:ahLst/>
            <a:cxnLst/>
            <a:rect l="l" t="t" r="r" b="b"/>
            <a:pathLst>
              <a:path w="11493792" h="7293334">
                <a:moveTo>
                  <a:pt x="0" y="0"/>
                </a:moveTo>
                <a:lnTo>
                  <a:pt x="11493792" y="0"/>
                </a:lnTo>
                <a:lnTo>
                  <a:pt x="11493792" y="7293334"/>
                </a:lnTo>
                <a:lnTo>
                  <a:pt x="0" y="7293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279646" y="5979807"/>
            <a:ext cx="4944190" cy="3960262"/>
          </a:xfrm>
          <a:custGeom>
            <a:avLst/>
            <a:gdLst/>
            <a:ahLst/>
            <a:cxnLst/>
            <a:rect l="l" t="t" r="r" b="b"/>
            <a:pathLst>
              <a:path w="4944190" h="3960262">
                <a:moveTo>
                  <a:pt x="0" y="0"/>
                </a:moveTo>
                <a:lnTo>
                  <a:pt x="4944191" y="0"/>
                </a:lnTo>
                <a:lnTo>
                  <a:pt x="4944191" y="3960262"/>
                </a:lnTo>
                <a:lnTo>
                  <a:pt x="0" y="3960262"/>
                </a:lnTo>
                <a:lnTo>
                  <a:pt x="0" y="0"/>
                </a:lnTo>
                <a:close/>
              </a:path>
            </a:pathLst>
          </a:custGeom>
          <a:blipFill>
            <a:blip r:embed="rId5"/>
            <a:stretch>
              <a:fillRect t="-71572" r="-60266"/>
            </a:stretch>
          </a:blipFill>
        </p:spPr>
        <p:txBody>
          <a:bodyPr/>
          <a:lstStyle/>
          <a:p>
            <a:endParaRPr lang="en-IN"/>
          </a:p>
        </p:txBody>
      </p:sp>
      <p:sp>
        <p:nvSpPr>
          <p:cNvPr id="5" name="Freeform 5"/>
          <p:cNvSpPr/>
          <p:nvPr/>
        </p:nvSpPr>
        <p:spPr>
          <a:xfrm>
            <a:off x="12551249" y="-777135"/>
            <a:ext cx="6536914" cy="6264542"/>
          </a:xfrm>
          <a:custGeom>
            <a:avLst/>
            <a:gdLst/>
            <a:ahLst/>
            <a:cxnLst/>
            <a:rect l="l" t="t" r="r" b="b"/>
            <a:pathLst>
              <a:path w="6536914" h="6264542">
                <a:moveTo>
                  <a:pt x="0" y="0"/>
                </a:moveTo>
                <a:lnTo>
                  <a:pt x="6536913" y="0"/>
                </a:lnTo>
                <a:lnTo>
                  <a:pt x="6536913" y="6264542"/>
                </a:lnTo>
                <a:lnTo>
                  <a:pt x="0" y="6264542"/>
                </a:lnTo>
                <a:lnTo>
                  <a:pt x="0" y="0"/>
                </a:lnTo>
                <a:close/>
              </a:path>
            </a:pathLst>
          </a:custGeom>
          <a:blipFill>
            <a:blip r:embed="rId6"/>
            <a:stretch>
              <a:fillRect/>
            </a:stretch>
          </a:blipFill>
        </p:spPr>
        <p:txBody>
          <a:bodyPr/>
          <a:lstStyle/>
          <a:p>
            <a:endParaRPr lang="en-IN"/>
          </a:p>
        </p:txBody>
      </p:sp>
      <p:sp>
        <p:nvSpPr>
          <p:cNvPr id="6" name="Freeform 6"/>
          <p:cNvSpPr/>
          <p:nvPr/>
        </p:nvSpPr>
        <p:spPr>
          <a:xfrm flipH="1">
            <a:off x="-1313077" y="-1421802"/>
            <a:ext cx="6536914" cy="6264542"/>
          </a:xfrm>
          <a:custGeom>
            <a:avLst/>
            <a:gdLst/>
            <a:ahLst/>
            <a:cxnLst/>
            <a:rect l="l" t="t" r="r" b="b"/>
            <a:pathLst>
              <a:path w="6536914" h="6264542">
                <a:moveTo>
                  <a:pt x="6536914" y="0"/>
                </a:moveTo>
                <a:lnTo>
                  <a:pt x="0" y="0"/>
                </a:lnTo>
                <a:lnTo>
                  <a:pt x="0" y="6264542"/>
                </a:lnTo>
                <a:lnTo>
                  <a:pt x="6536914" y="6264542"/>
                </a:lnTo>
                <a:lnTo>
                  <a:pt x="6536914" y="0"/>
                </a:lnTo>
                <a:close/>
              </a:path>
            </a:pathLst>
          </a:custGeom>
          <a:blipFill>
            <a:blip r:embed="rId6"/>
            <a:stretch>
              <a:fillRect/>
            </a:stretch>
          </a:blipFill>
        </p:spPr>
        <p:txBody>
          <a:bodyPr/>
          <a:lstStyle/>
          <a:p>
            <a:endParaRPr lang="en-IN"/>
          </a:p>
        </p:txBody>
      </p:sp>
      <p:sp>
        <p:nvSpPr>
          <p:cNvPr id="7" name="TextBox 7"/>
          <p:cNvSpPr txBox="1"/>
          <p:nvPr/>
        </p:nvSpPr>
        <p:spPr>
          <a:xfrm>
            <a:off x="1372335" y="2114581"/>
            <a:ext cx="13681632" cy="2493855"/>
          </a:xfrm>
          <a:prstGeom prst="rect">
            <a:avLst/>
          </a:prstGeom>
        </p:spPr>
        <p:txBody>
          <a:bodyPr lIns="0" tIns="0" rIns="0" bIns="0" rtlCol="0" anchor="t">
            <a:spAutoFit/>
          </a:bodyPr>
          <a:lstStyle/>
          <a:p>
            <a:pPr algn="ctr">
              <a:lnSpc>
                <a:spcPts val="17484"/>
              </a:lnSpc>
            </a:pPr>
            <a:r>
              <a:rPr lang="en-US" sz="18025" b="1">
                <a:solidFill>
                  <a:srgbClr val="393540"/>
                </a:solidFill>
                <a:latin typeface="Bodoni FLF Bold"/>
                <a:ea typeface="Bodoni FLF Bold"/>
                <a:cs typeface="Bodoni FLF Bold"/>
                <a:sym typeface="Bodoni FLF Bold"/>
              </a:rPr>
              <a:t>SheCura</a:t>
            </a:r>
          </a:p>
        </p:txBody>
      </p:sp>
      <p:sp>
        <p:nvSpPr>
          <p:cNvPr id="8" name="TextBox 8"/>
          <p:cNvSpPr txBox="1"/>
          <p:nvPr/>
        </p:nvSpPr>
        <p:spPr>
          <a:xfrm>
            <a:off x="10561390" y="6876090"/>
            <a:ext cx="8985154" cy="2841654"/>
          </a:xfrm>
          <a:prstGeom prst="rect">
            <a:avLst/>
          </a:prstGeom>
        </p:spPr>
        <p:txBody>
          <a:bodyPr lIns="0" tIns="0" rIns="0" bIns="0" rtlCol="0" anchor="t">
            <a:spAutoFit/>
          </a:bodyPr>
          <a:lstStyle/>
          <a:p>
            <a:pPr algn="ctr">
              <a:lnSpc>
                <a:spcPts val="5598"/>
              </a:lnSpc>
            </a:pPr>
            <a:r>
              <a:rPr lang="en-US" sz="3998" i="1" spc="159">
                <a:solidFill>
                  <a:srgbClr val="4C0A3C"/>
                </a:solidFill>
                <a:latin typeface="Bodoni FLF Italics"/>
                <a:ea typeface="Bodoni FLF Italics"/>
                <a:cs typeface="Bodoni FLF Italics"/>
                <a:sym typeface="Bodoni FLF Italics"/>
              </a:rPr>
              <a:t>PRESENTED BY :</a:t>
            </a:r>
          </a:p>
          <a:p>
            <a:pPr algn="ctr">
              <a:lnSpc>
                <a:spcPts val="5598"/>
              </a:lnSpc>
            </a:pPr>
            <a:r>
              <a:rPr lang="en-US" sz="3998" i="1" spc="159">
                <a:solidFill>
                  <a:srgbClr val="4C0A3C"/>
                </a:solidFill>
                <a:latin typeface="Bodoni FLF Italics"/>
                <a:ea typeface="Bodoni FLF Italics"/>
                <a:cs typeface="Bodoni FLF Italics"/>
                <a:sym typeface="Bodoni FLF Italics"/>
              </a:rPr>
              <a:t>KHUSHBOO JAIN</a:t>
            </a:r>
          </a:p>
          <a:p>
            <a:pPr algn="ctr">
              <a:lnSpc>
                <a:spcPts val="5598"/>
              </a:lnSpc>
            </a:pPr>
            <a:r>
              <a:rPr lang="en-US" sz="3998" i="1" spc="159">
                <a:solidFill>
                  <a:srgbClr val="4C0A3C"/>
                </a:solidFill>
                <a:latin typeface="Bodoni FLF Italics"/>
                <a:ea typeface="Bodoni FLF Italics"/>
                <a:cs typeface="Bodoni FLF Italics"/>
                <a:sym typeface="Bodoni FLF Italics"/>
              </a:rPr>
              <a:t>ADITI AGGARWAL</a:t>
            </a:r>
          </a:p>
          <a:p>
            <a:pPr algn="ctr">
              <a:lnSpc>
                <a:spcPts val="5598"/>
              </a:lnSpc>
            </a:pPr>
            <a:r>
              <a:rPr lang="en-US" sz="3998" i="1" spc="159">
                <a:solidFill>
                  <a:srgbClr val="4C0A3C"/>
                </a:solidFill>
                <a:latin typeface="Bodoni FLF Italics"/>
                <a:ea typeface="Bodoni FLF Italics"/>
                <a:cs typeface="Bodoni FLF Italics"/>
                <a:sym typeface="Bodoni FLF Italics"/>
              </a:rPr>
              <a:t>ISHLEEN KAUR</a:t>
            </a:r>
          </a:p>
        </p:txBody>
      </p:sp>
      <p:sp>
        <p:nvSpPr>
          <p:cNvPr id="9" name="Freeform 9"/>
          <p:cNvSpPr/>
          <p:nvPr/>
        </p:nvSpPr>
        <p:spPr>
          <a:xfrm flipH="1">
            <a:off x="5586577" y="5919254"/>
            <a:ext cx="4944190" cy="3960262"/>
          </a:xfrm>
          <a:custGeom>
            <a:avLst/>
            <a:gdLst/>
            <a:ahLst/>
            <a:cxnLst/>
            <a:rect l="l" t="t" r="r" b="b"/>
            <a:pathLst>
              <a:path w="4944190" h="3960262">
                <a:moveTo>
                  <a:pt x="4944190" y="0"/>
                </a:moveTo>
                <a:lnTo>
                  <a:pt x="0" y="0"/>
                </a:lnTo>
                <a:lnTo>
                  <a:pt x="0" y="3960263"/>
                </a:lnTo>
                <a:lnTo>
                  <a:pt x="4944190" y="3960263"/>
                </a:lnTo>
                <a:lnTo>
                  <a:pt x="4944190" y="0"/>
                </a:lnTo>
                <a:close/>
              </a:path>
            </a:pathLst>
          </a:custGeom>
          <a:blipFill>
            <a:blip r:embed="rId5"/>
            <a:stretch>
              <a:fillRect t="-71572" r="-60266"/>
            </a:stretch>
          </a:blipFill>
        </p:spPr>
        <p:txBody>
          <a:bodyPr/>
          <a:lstStyle/>
          <a:p>
            <a:endParaRPr lang="en-IN"/>
          </a:p>
        </p:txBody>
      </p:sp>
      <p:sp>
        <p:nvSpPr>
          <p:cNvPr id="10" name="TextBox 10"/>
          <p:cNvSpPr txBox="1"/>
          <p:nvPr/>
        </p:nvSpPr>
        <p:spPr>
          <a:xfrm>
            <a:off x="4006535" y="918378"/>
            <a:ext cx="8378777" cy="617348"/>
          </a:xfrm>
          <a:prstGeom prst="rect">
            <a:avLst/>
          </a:prstGeom>
        </p:spPr>
        <p:txBody>
          <a:bodyPr wrap="square" lIns="0" tIns="0" rIns="0" bIns="0" rtlCol="0" anchor="t">
            <a:spAutoFit/>
          </a:bodyPr>
          <a:lstStyle/>
          <a:p>
            <a:pPr algn="ctr">
              <a:lnSpc>
                <a:spcPts val="5179"/>
              </a:lnSpc>
            </a:pPr>
            <a:r>
              <a:rPr lang="en-US" sz="3699" b="1" spc="73" dirty="0">
                <a:solidFill>
                  <a:srgbClr val="393540"/>
                </a:solidFill>
                <a:latin typeface="Montserrat Bold"/>
                <a:ea typeface="Montserrat Bold"/>
                <a:cs typeface="Montserrat Bold"/>
                <a:sym typeface="Montserrat Bold"/>
              </a:rPr>
              <a:t>Hack With Her 4.0 by </a:t>
            </a:r>
            <a:r>
              <a:rPr lang="en-US" sz="3699" b="1" spc="73" dirty="0" err="1">
                <a:solidFill>
                  <a:srgbClr val="393540"/>
                </a:solidFill>
                <a:latin typeface="Montserrat Bold"/>
                <a:ea typeface="Montserrat Bold"/>
                <a:cs typeface="Montserrat Bold"/>
                <a:sym typeface="Montserrat Bold"/>
              </a:rPr>
              <a:t>edifecs</a:t>
            </a:r>
            <a:endParaRPr lang="en-US" sz="3699" b="1" spc="73" dirty="0">
              <a:solidFill>
                <a:srgbClr val="393540"/>
              </a:solidFill>
              <a:latin typeface="Montserrat Bold"/>
              <a:ea typeface="Montserrat Bold"/>
              <a:cs typeface="Montserrat Bold"/>
              <a:sym typeface="Montserrat Bold"/>
            </a:endParaRPr>
          </a:p>
        </p:txBody>
      </p:sp>
      <p:sp>
        <p:nvSpPr>
          <p:cNvPr id="11" name="TextBox 11"/>
          <p:cNvSpPr txBox="1"/>
          <p:nvPr/>
        </p:nvSpPr>
        <p:spPr>
          <a:xfrm>
            <a:off x="3560686" y="4803703"/>
            <a:ext cx="10173452" cy="1262634"/>
          </a:xfrm>
          <a:prstGeom prst="rect">
            <a:avLst/>
          </a:prstGeom>
        </p:spPr>
        <p:txBody>
          <a:bodyPr lIns="0" tIns="0" rIns="0" bIns="0" rtlCol="0" anchor="t">
            <a:spAutoFit/>
          </a:bodyPr>
          <a:lstStyle/>
          <a:p>
            <a:pPr algn="ctr">
              <a:lnSpc>
                <a:spcPts val="4955"/>
              </a:lnSpc>
              <a:spcBef>
                <a:spcPct val="0"/>
              </a:spcBef>
            </a:pPr>
            <a:r>
              <a:rPr lang="en-US" sz="3539" i="1" spc="141" dirty="0">
                <a:solidFill>
                  <a:srgbClr val="000000"/>
                </a:solidFill>
                <a:latin typeface="Bodoni FLF Italics"/>
                <a:ea typeface="Bodoni FLF Italics"/>
                <a:cs typeface="Bodoni FLF Italics"/>
                <a:sym typeface="Bodoni FLF Italics"/>
              </a:rPr>
              <a:t>ONE STOP SOLUTION FOR ALL WOMEN RELATED HEALTH TECH CARE.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630" b="-12813"/>
            </a:stretch>
          </a:blipFill>
        </p:spPr>
        <p:txBody>
          <a:bodyPr/>
          <a:lstStyle/>
          <a:p>
            <a:endParaRPr lang="en-IN"/>
          </a:p>
        </p:txBody>
      </p:sp>
      <p:sp>
        <p:nvSpPr>
          <p:cNvPr id="3" name="Freeform 3"/>
          <p:cNvSpPr/>
          <p:nvPr/>
        </p:nvSpPr>
        <p:spPr>
          <a:xfrm>
            <a:off x="11821157" y="4311343"/>
            <a:ext cx="9855808" cy="8229600"/>
          </a:xfrm>
          <a:custGeom>
            <a:avLst/>
            <a:gdLst/>
            <a:ahLst/>
            <a:cxnLst/>
            <a:rect l="l" t="t" r="r" b="b"/>
            <a:pathLst>
              <a:path w="9855808" h="8229600">
                <a:moveTo>
                  <a:pt x="0" y="0"/>
                </a:moveTo>
                <a:lnTo>
                  <a:pt x="9855808" y="0"/>
                </a:lnTo>
                <a:lnTo>
                  <a:pt x="9855808" y="8229600"/>
                </a:lnTo>
                <a:lnTo>
                  <a:pt x="0" y="822960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2915920" y="2050311"/>
            <a:ext cx="12101038" cy="1460019"/>
          </a:xfrm>
          <a:prstGeom prst="rect">
            <a:avLst/>
          </a:prstGeom>
        </p:spPr>
        <p:txBody>
          <a:bodyPr lIns="0" tIns="0" rIns="0" bIns="0" rtlCol="0" anchor="t">
            <a:spAutoFit/>
          </a:bodyPr>
          <a:lstStyle/>
          <a:p>
            <a:pPr algn="ctr">
              <a:lnSpc>
                <a:spcPts val="11926"/>
              </a:lnSpc>
              <a:spcBef>
                <a:spcPct val="0"/>
              </a:spcBef>
            </a:pPr>
            <a:r>
              <a:rPr lang="en-US" sz="8518">
                <a:solidFill>
                  <a:srgbClr val="99386E"/>
                </a:solidFill>
                <a:latin typeface="DM Serif Display"/>
                <a:ea typeface="DM Serif Display"/>
                <a:cs typeface="DM Serif Display"/>
                <a:sym typeface="DM Serif Display"/>
              </a:rPr>
              <a:t>LANDING PAGE</a:t>
            </a:r>
          </a:p>
        </p:txBody>
      </p:sp>
      <p:sp>
        <p:nvSpPr>
          <p:cNvPr id="5" name="Freeform 5"/>
          <p:cNvSpPr/>
          <p:nvPr/>
        </p:nvSpPr>
        <p:spPr>
          <a:xfrm flipH="1" flipV="1">
            <a:off x="-3388038" y="-3533363"/>
            <a:ext cx="9855808" cy="8229600"/>
          </a:xfrm>
          <a:custGeom>
            <a:avLst/>
            <a:gdLst/>
            <a:ahLst/>
            <a:cxnLst/>
            <a:rect l="l" t="t" r="r" b="b"/>
            <a:pathLst>
              <a:path w="9855808" h="8229600">
                <a:moveTo>
                  <a:pt x="9855808" y="8229600"/>
                </a:moveTo>
                <a:lnTo>
                  <a:pt x="0" y="8229600"/>
                </a:lnTo>
                <a:lnTo>
                  <a:pt x="0" y="0"/>
                </a:lnTo>
                <a:lnTo>
                  <a:pt x="9855808" y="0"/>
                </a:lnTo>
                <a:lnTo>
                  <a:pt x="9855808" y="8229600"/>
                </a:lnTo>
                <a:close/>
              </a:path>
            </a:pathLst>
          </a:custGeom>
          <a:blipFill>
            <a:blip r:embed="rId3"/>
            <a:stretch>
              <a:fillRect/>
            </a:stretch>
          </a:blipFill>
        </p:spPr>
        <p:txBody>
          <a:bodyPr/>
          <a:lstStyle/>
          <a:p>
            <a:endParaRPr lang="en-IN"/>
          </a:p>
        </p:txBody>
      </p:sp>
      <p:grpSp>
        <p:nvGrpSpPr>
          <p:cNvPr id="6" name="Group 6"/>
          <p:cNvGrpSpPr/>
          <p:nvPr/>
        </p:nvGrpSpPr>
        <p:grpSpPr>
          <a:xfrm>
            <a:off x="3519068" y="5856364"/>
            <a:ext cx="11236975" cy="2909600"/>
            <a:chOff x="0" y="0"/>
            <a:chExt cx="1742898" cy="451290"/>
          </a:xfrm>
        </p:grpSpPr>
        <p:sp>
          <p:nvSpPr>
            <p:cNvPr id="7" name="Freeform 7"/>
            <p:cNvSpPr/>
            <p:nvPr/>
          </p:nvSpPr>
          <p:spPr>
            <a:xfrm>
              <a:off x="0" y="0"/>
              <a:ext cx="1742898" cy="451290"/>
            </a:xfrm>
            <a:custGeom>
              <a:avLst/>
              <a:gdLst/>
              <a:ahLst/>
              <a:cxnLst/>
              <a:rect l="l" t="t" r="r" b="b"/>
              <a:pathLst>
                <a:path w="1742898" h="451290">
                  <a:moveTo>
                    <a:pt x="15846" y="0"/>
                  </a:moveTo>
                  <a:lnTo>
                    <a:pt x="1727052" y="0"/>
                  </a:lnTo>
                  <a:cubicBezTo>
                    <a:pt x="1735804" y="0"/>
                    <a:pt x="1742898" y="7095"/>
                    <a:pt x="1742898" y="15846"/>
                  </a:cubicBezTo>
                  <a:lnTo>
                    <a:pt x="1742898" y="435444"/>
                  </a:lnTo>
                  <a:cubicBezTo>
                    <a:pt x="1742898" y="444196"/>
                    <a:pt x="1735804" y="451290"/>
                    <a:pt x="1727052" y="451290"/>
                  </a:cubicBezTo>
                  <a:lnTo>
                    <a:pt x="15846" y="451290"/>
                  </a:lnTo>
                  <a:cubicBezTo>
                    <a:pt x="7095" y="451290"/>
                    <a:pt x="0" y="444196"/>
                    <a:pt x="0" y="435444"/>
                  </a:cubicBezTo>
                  <a:lnTo>
                    <a:pt x="0" y="15846"/>
                  </a:lnTo>
                  <a:cubicBezTo>
                    <a:pt x="0" y="7095"/>
                    <a:pt x="7095" y="0"/>
                    <a:pt x="15846" y="0"/>
                  </a:cubicBezTo>
                  <a:close/>
                </a:path>
              </a:pathLst>
            </a:custGeom>
            <a:blipFill>
              <a:blip r:embed="rId4"/>
              <a:stretch>
                <a:fillRect l="-1218" t="-55630" r="-1873" b="-27517"/>
              </a:stretch>
            </a:blipFill>
            <a:ln w="19050" cap="rnd">
              <a:solidFill>
                <a:srgbClr val="99386E"/>
              </a:solidFill>
              <a:prstDash val="solid"/>
              <a:round/>
            </a:ln>
          </p:spPr>
          <p:txBody>
            <a:bodyPr/>
            <a:lstStyle/>
            <a:p>
              <a:endParaRPr lang="en-IN"/>
            </a:p>
          </p:txBody>
        </p:sp>
      </p:grpSp>
      <p:sp>
        <p:nvSpPr>
          <p:cNvPr id="8" name="TextBox 8"/>
          <p:cNvSpPr txBox="1"/>
          <p:nvPr/>
        </p:nvSpPr>
        <p:spPr>
          <a:xfrm>
            <a:off x="3436732" y="3796080"/>
            <a:ext cx="11414536" cy="1709478"/>
          </a:xfrm>
          <a:prstGeom prst="rect">
            <a:avLst/>
          </a:prstGeom>
        </p:spPr>
        <p:txBody>
          <a:bodyPr lIns="0" tIns="0" rIns="0" bIns="0" rtlCol="0" anchor="t">
            <a:spAutoFit/>
          </a:bodyPr>
          <a:lstStyle/>
          <a:p>
            <a:pPr algn="ctr">
              <a:lnSpc>
                <a:spcPts val="3426"/>
              </a:lnSpc>
              <a:spcBef>
                <a:spcPct val="0"/>
              </a:spcBef>
            </a:pPr>
            <a:r>
              <a:rPr lang="en-US" sz="2447" b="1">
                <a:solidFill>
                  <a:srgbClr val="99386E"/>
                </a:solidFill>
                <a:latin typeface="Raleway Medium"/>
                <a:ea typeface="Raleway Medium"/>
                <a:cs typeface="Raleway Medium"/>
                <a:sym typeface="Raleway Medium"/>
              </a:rPr>
              <a:t>Empower Women’s Health with AI. SheCura is a comprehensive health tech platform designed to empower women with personalized healthcare solutions.A user-friendly and interactive experience, SheCura is built to support and enhance women's health journeys.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630" b="-12813"/>
            </a:stretch>
          </a:blipFill>
        </p:spPr>
        <p:txBody>
          <a:bodyPr/>
          <a:lstStyle/>
          <a:p>
            <a:endParaRPr lang="en-IN"/>
          </a:p>
        </p:txBody>
      </p:sp>
      <p:sp>
        <p:nvSpPr>
          <p:cNvPr id="3" name="Freeform 3"/>
          <p:cNvSpPr/>
          <p:nvPr/>
        </p:nvSpPr>
        <p:spPr>
          <a:xfrm>
            <a:off x="11821157" y="4311343"/>
            <a:ext cx="9855808" cy="8229600"/>
          </a:xfrm>
          <a:custGeom>
            <a:avLst/>
            <a:gdLst/>
            <a:ahLst/>
            <a:cxnLst/>
            <a:rect l="l" t="t" r="r" b="b"/>
            <a:pathLst>
              <a:path w="9855808" h="8229600">
                <a:moveTo>
                  <a:pt x="0" y="0"/>
                </a:moveTo>
                <a:lnTo>
                  <a:pt x="9855808" y="0"/>
                </a:lnTo>
                <a:lnTo>
                  <a:pt x="9855808" y="8229600"/>
                </a:lnTo>
                <a:lnTo>
                  <a:pt x="0" y="822960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2915920" y="1537181"/>
            <a:ext cx="12101038" cy="1460019"/>
          </a:xfrm>
          <a:prstGeom prst="rect">
            <a:avLst/>
          </a:prstGeom>
        </p:spPr>
        <p:txBody>
          <a:bodyPr lIns="0" tIns="0" rIns="0" bIns="0" rtlCol="0" anchor="t">
            <a:spAutoFit/>
          </a:bodyPr>
          <a:lstStyle/>
          <a:p>
            <a:pPr algn="ctr">
              <a:lnSpc>
                <a:spcPts val="11926"/>
              </a:lnSpc>
              <a:spcBef>
                <a:spcPct val="0"/>
              </a:spcBef>
            </a:pPr>
            <a:r>
              <a:rPr lang="en-US" sz="8518" dirty="0">
                <a:solidFill>
                  <a:srgbClr val="99386E"/>
                </a:solidFill>
                <a:latin typeface="DM Serif Display"/>
                <a:ea typeface="DM Serif Display"/>
                <a:cs typeface="DM Serif Display"/>
                <a:sym typeface="DM Serif Display"/>
              </a:rPr>
              <a:t>OUR KEY FEATURES</a:t>
            </a:r>
          </a:p>
        </p:txBody>
      </p:sp>
      <p:sp>
        <p:nvSpPr>
          <p:cNvPr id="5" name="Freeform 5"/>
          <p:cNvSpPr/>
          <p:nvPr/>
        </p:nvSpPr>
        <p:spPr>
          <a:xfrm flipH="1" flipV="1">
            <a:off x="-3388038" y="-3533363"/>
            <a:ext cx="9855808" cy="8229600"/>
          </a:xfrm>
          <a:custGeom>
            <a:avLst/>
            <a:gdLst/>
            <a:ahLst/>
            <a:cxnLst/>
            <a:rect l="l" t="t" r="r" b="b"/>
            <a:pathLst>
              <a:path w="9855808" h="8229600">
                <a:moveTo>
                  <a:pt x="9855808" y="8229600"/>
                </a:moveTo>
                <a:lnTo>
                  <a:pt x="0" y="8229600"/>
                </a:lnTo>
                <a:lnTo>
                  <a:pt x="0" y="0"/>
                </a:lnTo>
                <a:lnTo>
                  <a:pt x="9855808" y="0"/>
                </a:lnTo>
                <a:lnTo>
                  <a:pt x="9855808" y="8229600"/>
                </a:lnTo>
                <a:close/>
              </a:path>
            </a:pathLst>
          </a:custGeom>
          <a:blipFill>
            <a:blip r:embed="rId3"/>
            <a:stretch>
              <a:fillRect/>
            </a:stretch>
          </a:blipFill>
        </p:spPr>
        <p:txBody>
          <a:bodyPr/>
          <a:lstStyle/>
          <a:p>
            <a:endParaRPr lang="en-IN"/>
          </a:p>
        </p:txBody>
      </p:sp>
      <p:grpSp>
        <p:nvGrpSpPr>
          <p:cNvPr id="6" name="Group 6"/>
          <p:cNvGrpSpPr/>
          <p:nvPr/>
        </p:nvGrpSpPr>
        <p:grpSpPr>
          <a:xfrm>
            <a:off x="3341507" y="6163547"/>
            <a:ext cx="11675451" cy="3210884"/>
            <a:chOff x="0" y="0"/>
            <a:chExt cx="1748830" cy="480948"/>
          </a:xfrm>
        </p:grpSpPr>
        <p:sp>
          <p:nvSpPr>
            <p:cNvPr id="7" name="Freeform 7"/>
            <p:cNvSpPr/>
            <p:nvPr/>
          </p:nvSpPr>
          <p:spPr>
            <a:xfrm>
              <a:off x="0" y="0"/>
              <a:ext cx="1748830" cy="480948"/>
            </a:xfrm>
            <a:custGeom>
              <a:avLst/>
              <a:gdLst/>
              <a:ahLst/>
              <a:cxnLst/>
              <a:rect l="l" t="t" r="r" b="b"/>
              <a:pathLst>
                <a:path w="1748830" h="480948">
                  <a:moveTo>
                    <a:pt x="15251" y="0"/>
                  </a:moveTo>
                  <a:lnTo>
                    <a:pt x="1733579" y="0"/>
                  </a:lnTo>
                  <a:cubicBezTo>
                    <a:pt x="1737624" y="0"/>
                    <a:pt x="1741503" y="1607"/>
                    <a:pt x="1744363" y="4467"/>
                  </a:cubicBezTo>
                  <a:cubicBezTo>
                    <a:pt x="1747223" y="7327"/>
                    <a:pt x="1748830" y="11206"/>
                    <a:pt x="1748830" y="15251"/>
                  </a:cubicBezTo>
                  <a:lnTo>
                    <a:pt x="1748830" y="465697"/>
                  </a:lnTo>
                  <a:cubicBezTo>
                    <a:pt x="1748830" y="474120"/>
                    <a:pt x="1742002" y="480948"/>
                    <a:pt x="1733579" y="480948"/>
                  </a:cubicBezTo>
                  <a:lnTo>
                    <a:pt x="15251" y="480948"/>
                  </a:lnTo>
                  <a:cubicBezTo>
                    <a:pt x="11206" y="480948"/>
                    <a:pt x="7327" y="479342"/>
                    <a:pt x="4467" y="476481"/>
                  </a:cubicBezTo>
                  <a:cubicBezTo>
                    <a:pt x="1607" y="473621"/>
                    <a:pt x="0" y="469742"/>
                    <a:pt x="0" y="465697"/>
                  </a:cubicBezTo>
                  <a:lnTo>
                    <a:pt x="0" y="15251"/>
                  </a:lnTo>
                  <a:cubicBezTo>
                    <a:pt x="0" y="6828"/>
                    <a:pt x="6828" y="0"/>
                    <a:pt x="15251" y="0"/>
                  </a:cubicBezTo>
                  <a:close/>
                </a:path>
              </a:pathLst>
            </a:custGeom>
            <a:blipFill>
              <a:blip r:embed="rId4"/>
              <a:stretch>
                <a:fillRect t="-39214" b="-24414"/>
              </a:stretch>
            </a:blipFill>
            <a:ln w="19050" cap="rnd">
              <a:solidFill>
                <a:srgbClr val="99386E"/>
              </a:solidFill>
              <a:prstDash val="solid"/>
              <a:round/>
            </a:ln>
          </p:spPr>
          <p:txBody>
            <a:bodyPr/>
            <a:lstStyle/>
            <a:p>
              <a:endParaRPr lang="en-IN"/>
            </a:p>
          </p:txBody>
        </p:sp>
      </p:grpSp>
      <p:sp>
        <p:nvSpPr>
          <p:cNvPr id="8" name="TextBox 8"/>
          <p:cNvSpPr txBox="1"/>
          <p:nvPr/>
        </p:nvSpPr>
        <p:spPr>
          <a:xfrm>
            <a:off x="3341507" y="3251017"/>
            <a:ext cx="11414536" cy="2566728"/>
          </a:xfrm>
          <a:prstGeom prst="rect">
            <a:avLst/>
          </a:prstGeom>
        </p:spPr>
        <p:txBody>
          <a:bodyPr lIns="0" tIns="0" rIns="0" bIns="0" rtlCol="0" anchor="t">
            <a:spAutoFit/>
          </a:bodyPr>
          <a:lstStyle/>
          <a:p>
            <a:pPr algn="ctr">
              <a:lnSpc>
                <a:spcPts val="3426"/>
              </a:lnSpc>
              <a:spcBef>
                <a:spcPct val="0"/>
              </a:spcBef>
            </a:pPr>
            <a:r>
              <a:rPr lang="en-US" sz="2447" b="1" dirty="0">
                <a:solidFill>
                  <a:srgbClr val="99386E"/>
                </a:solidFill>
                <a:latin typeface="Raleway Medium"/>
                <a:ea typeface="Raleway Medium"/>
                <a:cs typeface="Raleway Medium"/>
                <a:sym typeface="Raleway Medium"/>
              </a:rPr>
              <a:t>Women’s comfort are our top priorities. We provide a one stop solution for our users having features like Menstrual Cycle Monitoring , Health Reminders , Holistic Female Symptom Checker , Wellness centers around you which will display you all the current time centers in the particular state you enter ,Feedback option too where users can provide us feedback which will be helpful to improve further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630" b="-12813"/>
            </a:stretch>
          </a:blipFill>
        </p:spPr>
        <p:txBody>
          <a:bodyPr/>
          <a:lstStyle/>
          <a:p>
            <a:endParaRPr lang="en-IN" dirty="0"/>
          </a:p>
        </p:txBody>
      </p:sp>
      <p:grpSp>
        <p:nvGrpSpPr>
          <p:cNvPr id="3" name="Group 3"/>
          <p:cNvGrpSpPr>
            <a:grpSpLocks noChangeAspect="1"/>
          </p:cNvGrpSpPr>
          <p:nvPr/>
        </p:nvGrpSpPr>
        <p:grpSpPr>
          <a:xfrm>
            <a:off x="11201042" y="1989820"/>
            <a:ext cx="6307360" cy="6307360"/>
            <a:chOff x="0" y="0"/>
            <a:chExt cx="14840029" cy="14840029"/>
          </a:xfrm>
        </p:grpSpPr>
        <p:sp>
          <p:nvSpPr>
            <p:cNvPr id="4" name="Freeform 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DE7684"/>
            </a:solidFill>
          </p:spPr>
          <p:txBody>
            <a:bodyPr/>
            <a:lstStyle/>
            <a:p>
              <a:endParaRPr lang="en-IN"/>
            </a:p>
          </p:txBody>
        </p:sp>
        <p:sp>
          <p:nvSpPr>
            <p:cNvPr id="5" name="Freeform 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IN"/>
            </a:p>
          </p:txBody>
        </p:sp>
        <p:sp>
          <p:nvSpPr>
            <p:cNvPr id="6" name="Freeform 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12" r="-3812"/>
              </a:stretch>
            </a:blipFill>
          </p:spPr>
          <p:txBody>
            <a:bodyPr/>
            <a:lstStyle/>
            <a:p>
              <a:endParaRPr lang="en-IN"/>
            </a:p>
          </p:txBody>
        </p:sp>
      </p:grpSp>
      <p:sp>
        <p:nvSpPr>
          <p:cNvPr id="7" name="Freeform 7"/>
          <p:cNvSpPr/>
          <p:nvPr/>
        </p:nvSpPr>
        <p:spPr>
          <a:xfrm>
            <a:off x="15451360" y="-481713"/>
            <a:ext cx="3615881" cy="4114800"/>
          </a:xfrm>
          <a:custGeom>
            <a:avLst/>
            <a:gdLst/>
            <a:ahLst/>
            <a:cxnLst/>
            <a:rect l="l" t="t" r="r" b="b"/>
            <a:pathLst>
              <a:path w="3615881" h="4114800">
                <a:moveTo>
                  <a:pt x="0" y="0"/>
                </a:moveTo>
                <a:lnTo>
                  <a:pt x="3615880" y="0"/>
                </a:lnTo>
                <a:lnTo>
                  <a:pt x="36158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5223059" y="6755533"/>
            <a:ext cx="4806997" cy="4122000"/>
          </a:xfrm>
          <a:custGeom>
            <a:avLst/>
            <a:gdLst/>
            <a:ahLst/>
            <a:cxnLst/>
            <a:rect l="l" t="t" r="r" b="b"/>
            <a:pathLst>
              <a:path w="4806997" h="4122000">
                <a:moveTo>
                  <a:pt x="0" y="0"/>
                </a:moveTo>
                <a:lnTo>
                  <a:pt x="4806997" y="0"/>
                </a:lnTo>
                <a:lnTo>
                  <a:pt x="4806997" y="4122000"/>
                </a:lnTo>
                <a:lnTo>
                  <a:pt x="0" y="4122000"/>
                </a:lnTo>
                <a:lnTo>
                  <a:pt x="0" y="0"/>
                </a:lnTo>
                <a:close/>
              </a:path>
            </a:pathLst>
          </a:custGeom>
          <a:blipFill>
            <a:blip r:embed="rId6"/>
            <a:stretch>
              <a:fillRect/>
            </a:stretch>
          </a:blipFill>
        </p:spPr>
        <p:txBody>
          <a:bodyPr/>
          <a:lstStyle/>
          <a:p>
            <a:endParaRPr lang="en-IN"/>
          </a:p>
        </p:txBody>
      </p:sp>
      <p:sp>
        <p:nvSpPr>
          <p:cNvPr id="9" name="Freeform 9"/>
          <p:cNvSpPr/>
          <p:nvPr/>
        </p:nvSpPr>
        <p:spPr>
          <a:xfrm>
            <a:off x="-1116384" y="7670134"/>
            <a:ext cx="4806997" cy="4122000"/>
          </a:xfrm>
          <a:custGeom>
            <a:avLst/>
            <a:gdLst/>
            <a:ahLst/>
            <a:cxnLst/>
            <a:rect l="l" t="t" r="r" b="b"/>
            <a:pathLst>
              <a:path w="4806997" h="4122000">
                <a:moveTo>
                  <a:pt x="0" y="0"/>
                </a:moveTo>
                <a:lnTo>
                  <a:pt x="4806998" y="0"/>
                </a:lnTo>
                <a:lnTo>
                  <a:pt x="4806998" y="4122000"/>
                </a:lnTo>
                <a:lnTo>
                  <a:pt x="0" y="4122000"/>
                </a:lnTo>
                <a:lnTo>
                  <a:pt x="0" y="0"/>
                </a:lnTo>
                <a:close/>
              </a:path>
            </a:pathLst>
          </a:custGeom>
          <a:blipFill>
            <a:blip r:embed="rId6"/>
            <a:stretch>
              <a:fillRect/>
            </a:stretch>
          </a:blipFill>
        </p:spPr>
        <p:txBody>
          <a:bodyPr/>
          <a:lstStyle/>
          <a:p>
            <a:endParaRPr lang="en-IN"/>
          </a:p>
        </p:txBody>
      </p:sp>
      <p:grpSp>
        <p:nvGrpSpPr>
          <p:cNvPr id="10" name="Group 10"/>
          <p:cNvGrpSpPr>
            <a:grpSpLocks noChangeAspect="1"/>
          </p:cNvGrpSpPr>
          <p:nvPr/>
        </p:nvGrpSpPr>
        <p:grpSpPr>
          <a:xfrm>
            <a:off x="8946849" y="3487605"/>
            <a:ext cx="3624536" cy="3624536"/>
            <a:chOff x="0" y="0"/>
            <a:chExt cx="14840029" cy="14840029"/>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DE7684"/>
            </a:solidFill>
          </p:spPr>
          <p:txBody>
            <a:bodyPr/>
            <a:lstStyle/>
            <a:p>
              <a:endParaRPr lang="en-IN"/>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IN"/>
            </a:p>
          </p:txBody>
        </p:sp>
        <p:sp>
          <p:nvSpPr>
            <p:cNvPr id="13" name="Freeform 1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56760" r="-56760"/>
              </a:stretch>
            </a:blipFill>
          </p:spPr>
          <p:txBody>
            <a:bodyPr/>
            <a:lstStyle/>
            <a:p>
              <a:endParaRPr lang="en-IN"/>
            </a:p>
          </p:txBody>
        </p:sp>
      </p:grpSp>
      <p:sp>
        <p:nvSpPr>
          <p:cNvPr id="14" name="Freeform 14"/>
          <p:cNvSpPr/>
          <p:nvPr/>
        </p:nvSpPr>
        <p:spPr>
          <a:xfrm>
            <a:off x="1955778" y="8584736"/>
            <a:ext cx="2673816" cy="2292797"/>
          </a:xfrm>
          <a:custGeom>
            <a:avLst/>
            <a:gdLst/>
            <a:ahLst/>
            <a:cxnLst/>
            <a:rect l="l" t="t" r="r" b="b"/>
            <a:pathLst>
              <a:path w="2673816" h="2292797">
                <a:moveTo>
                  <a:pt x="0" y="0"/>
                </a:moveTo>
                <a:lnTo>
                  <a:pt x="2673816" y="0"/>
                </a:lnTo>
                <a:lnTo>
                  <a:pt x="2673816" y="2292797"/>
                </a:lnTo>
                <a:lnTo>
                  <a:pt x="0" y="2292797"/>
                </a:lnTo>
                <a:lnTo>
                  <a:pt x="0" y="0"/>
                </a:lnTo>
                <a:close/>
              </a:path>
            </a:pathLst>
          </a:custGeom>
          <a:blipFill>
            <a:blip r:embed="rId6"/>
            <a:stretch>
              <a:fillRect/>
            </a:stretch>
          </a:blipFill>
        </p:spPr>
        <p:txBody>
          <a:bodyPr/>
          <a:lstStyle/>
          <a:p>
            <a:endParaRPr lang="en-IN"/>
          </a:p>
        </p:txBody>
      </p:sp>
      <p:sp>
        <p:nvSpPr>
          <p:cNvPr id="15" name="TextBox 15"/>
          <p:cNvSpPr txBox="1"/>
          <p:nvPr/>
        </p:nvSpPr>
        <p:spPr>
          <a:xfrm>
            <a:off x="1540165" y="1432812"/>
            <a:ext cx="7890815" cy="2292294"/>
          </a:xfrm>
          <a:prstGeom prst="rect">
            <a:avLst/>
          </a:prstGeom>
        </p:spPr>
        <p:txBody>
          <a:bodyPr lIns="0" tIns="0" rIns="0" bIns="0" rtlCol="0" anchor="t">
            <a:spAutoFit/>
          </a:bodyPr>
          <a:lstStyle/>
          <a:p>
            <a:pPr algn="l">
              <a:spcBef>
                <a:spcPct val="0"/>
              </a:spcBef>
            </a:pPr>
            <a:r>
              <a:rPr lang="en-US" sz="7448" dirty="0">
                <a:solidFill>
                  <a:srgbClr val="99386E"/>
                </a:solidFill>
                <a:latin typeface="DM Serif Display"/>
                <a:ea typeface="DM Serif Display"/>
                <a:cs typeface="DM Serif Display"/>
                <a:sym typeface="DM Serif Display"/>
              </a:rPr>
              <a:t>EYE CATCHING SECTION</a:t>
            </a:r>
          </a:p>
        </p:txBody>
      </p:sp>
      <p:sp>
        <p:nvSpPr>
          <p:cNvPr id="17" name="TextBox 17"/>
          <p:cNvSpPr txBox="1"/>
          <p:nvPr/>
        </p:nvSpPr>
        <p:spPr>
          <a:xfrm>
            <a:off x="1540165" y="4174067"/>
            <a:ext cx="6178859" cy="1280853"/>
          </a:xfrm>
          <a:prstGeom prst="rect">
            <a:avLst/>
          </a:prstGeom>
        </p:spPr>
        <p:txBody>
          <a:bodyPr lIns="0" tIns="0" rIns="0" bIns="0" rtlCol="0" anchor="t">
            <a:spAutoFit/>
          </a:bodyPr>
          <a:lstStyle/>
          <a:p>
            <a:pPr algn="l">
              <a:lnSpc>
                <a:spcPts val="3426"/>
              </a:lnSpc>
            </a:pPr>
            <a:r>
              <a:rPr lang="en-US" sz="2447" b="1" dirty="0">
                <a:solidFill>
                  <a:srgbClr val="99386E"/>
                </a:solidFill>
                <a:latin typeface="Raleway Medium"/>
                <a:ea typeface="Raleway Medium"/>
                <a:cs typeface="Raleway Medium"/>
                <a:sym typeface="Raleway Medium"/>
              </a:rPr>
              <a:t>We are also having a fact section where we can see different types of facts.</a:t>
            </a:r>
          </a:p>
          <a:p>
            <a:pPr algn="l">
              <a:lnSpc>
                <a:spcPts val="3426"/>
              </a:lnSpc>
              <a:spcBef>
                <a:spcPct val="0"/>
              </a:spcBef>
            </a:pPr>
            <a:r>
              <a:rPr lang="en-US" sz="2447" b="1" dirty="0">
                <a:solidFill>
                  <a:srgbClr val="99386E"/>
                </a:solidFill>
                <a:latin typeface="Raleway Medium"/>
                <a:ea typeface="Raleway Medium"/>
                <a:cs typeface="Raleway Medium"/>
                <a:sym typeface="Raleway Medium"/>
              </a:rPr>
              <a:t>Our website is developed in India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630" b="-12813"/>
            </a:stretch>
          </a:blipFill>
        </p:spPr>
        <p:txBody>
          <a:bodyPr/>
          <a:lstStyle/>
          <a:p>
            <a:endParaRPr lang="en-IN"/>
          </a:p>
        </p:txBody>
      </p:sp>
      <p:sp>
        <p:nvSpPr>
          <p:cNvPr id="3" name="TextBox 3"/>
          <p:cNvSpPr txBox="1"/>
          <p:nvPr/>
        </p:nvSpPr>
        <p:spPr>
          <a:xfrm>
            <a:off x="3444938" y="1042208"/>
            <a:ext cx="11348864" cy="1147430"/>
          </a:xfrm>
          <a:prstGeom prst="rect">
            <a:avLst/>
          </a:prstGeom>
        </p:spPr>
        <p:txBody>
          <a:bodyPr wrap="square" lIns="0" tIns="0" rIns="0" bIns="0" rtlCol="0" anchor="t">
            <a:spAutoFit/>
          </a:bodyPr>
          <a:lstStyle/>
          <a:p>
            <a:pPr algn="ctr">
              <a:lnSpc>
                <a:spcPts val="8604"/>
              </a:lnSpc>
            </a:pPr>
            <a:r>
              <a:rPr lang="en-US" sz="8518" dirty="0">
                <a:solidFill>
                  <a:srgbClr val="99386E"/>
                </a:solidFill>
                <a:latin typeface="DM Serif Display"/>
                <a:ea typeface="DM Serif Display"/>
                <a:cs typeface="DM Serif Display"/>
                <a:sym typeface="DM Serif Display"/>
              </a:rPr>
              <a:t>PREMIUM SECTION</a:t>
            </a:r>
          </a:p>
        </p:txBody>
      </p:sp>
      <p:sp>
        <p:nvSpPr>
          <p:cNvPr id="4" name="Freeform 4"/>
          <p:cNvSpPr/>
          <p:nvPr/>
        </p:nvSpPr>
        <p:spPr>
          <a:xfrm>
            <a:off x="-4360893" y="585493"/>
            <a:ext cx="8270955" cy="8229600"/>
          </a:xfrm>
          <a:custGeom>
            <a:avLst/>
            <a:gdLst/>
            <a:ahLst/>
            <a:cxnLst/>
            <a:rect l="l" t="t" r="r" b="b"/>
            <a:pathLst>
              <a:path w="8270955" h="8229600">
                <a:moveTo>
                  <a:pt x="0" y="0"/>
                </a:moveTo>
                <a:lnTo>
                  <a:pt x="8270954" y="0"/>
                </a:lnTo>
                <a:lnTo>
                  <a:pt x="8270954" y="8229600"/>
                </a:lnTo>
                <a:lnTo>
                  <a:pt x="0" y="8229600"/>
                </a:lnTo>
                <a:lnTo>
                  <a:pt x="0" y="0"/>
                </a:lnTo>
                <a:close/>
              </a:path>
            </a:pathLst>
          </a:custGeom>
          <a:blipFill>
            <a:blip r:embed="rId3">
              <a:alphaModFix amt="40000"/>
            </a:blip>
            <a:stretch>
              <a:fillRect/>
            </a:stretch>
          </a:blipFill>
        </p:spPr>
        <p:txBody>
          <a:bodyPr/>
          <a:lstStyle/>
          <a:p>
            <a:endParaRPr lang="en-IN"/>
          </a:p>
        </p:txBody>
      </p:sp>
      <p:sp>
        <p:nvSpPr>
          <p:cNvPr id="5" name="Freeform 5"/>
          <p:cNvSpPr/>
          <p:nvPr/>
        </p:nvSpPr>
        <p:spPr>
          <a:xfrm>
            <a:off x="14377513" y="3087830"/>
            <a:ext cx="8270955" cy="8229600"/>
          </a:xfrm>
          <a:custGeom>
            <a:avLst/>
            <a:gdLst/>
            <a:ahLst/>
            <a:cxnLst/>
            <a:rect l="l" t="t" r="r" b="b"/>
            <a:pathLst>
              <a:path w="8270955" h="8229600">
                <a:moveTo>
                  <a:pt x="0" y="0"/>
                </a:moveTo>
                <a:lnTo>
                  <a:pt x="8270955" y="0"/>
                </a:lnTo>
                <a:lnTo>
                  <a:pt x="8270955" y="8229600"/>
                </a:lnTo>
                <a:lnTo>
                  <a:pt x="0" y="8229600"/>
                </a:lnTo>
                <a:lnTo>
                  <a:pt x="0" y="0"/>
                </a:lnTo>
                <a:close/>
              </a:path>
            </a:pathLst>
          </a:custGeom>
          <a:blipFill>
            <a:blip r:embed="rId3">
              <a:alphaModFix amt="40000"/>
            </a:blip>
            <a:stretch>
              <a:fillRect/>
            </a:stretch>
          </a:blipFill>
        </p:spPr>
        <p:txBody>
          <a:bodyPr/>
          <a:lstStyle/>
          <a:p>
            <a:endParaRPr lang="en-IN"/>
          </a:p>
        </p:txBody>
      </p:sp>
      <p:sp>
        <p:nvSpPr>
          <p:cNvPr id="6" name="Freeform 6"/>
          <p:cNvSpPr/>
          <p:nvPr/>
        </p:nvSpPr>
        <p:spPr>
          <a:xfrm>
            <a:off x="664315" y="7473792"/>
            <a:ext cx="3726181" cy="3572476"/>
          </a:xfrm>
          <a:custGeom>
            <a:avLst/>
            <a:gdLst/>
            <a:ahLst/>
            <a:cxnLst/>
            <a:rect l="l" t="t" r="r" b="b"/>
            <a:pathLst>
              <a:path w="3726181" h="3572476">
                <a:moveTo>
                  <a:pt x="0" y="0"/>
                </a:moveTo>
                <a:lnTo>
                  <a:pt x="3726180" y="0"/>
                </a:lnTo>
                <a:lnTo>
                  <a:pt x="3726180" y="3572476"/>
                </a:lnTo>
                <a:lnTo>
                  <a:pt x="0" y="3572476"/>
                </a:lnTo>
                <a:lnTo>
                  <a:pt x="0" y="0"/>
                </a:lnTo>
                <a:close/>
              </a:path>
            </a:pathLst>
          </a:custGeom>
          <a:blipFill>
            <a:blip r:embed="rId4"/>
            <a:stretch>
              <a:fillRect/>
            </a:stretch>
          </a:blipFill>
        </p:spPr>
        <p:txBody>
          <a:bodyPr/>
          <a:lstStyle/>
          <a:p>
            <a:endParaRPr lang="en-IN"/>
          </a:p>
        </p:txBody>
      </p:sp>
      <p:sp>
        <p:nvSpPr>
          <p:cNvPr id="7" name="Freeform 7"/>
          <p:cNvSpPr/>
          <p:nvPr/>
        </p:nvSpPr>
        <p:spPr>
          <a:xfrm>
            <a:off x="-429633" y="8816823"/>
            <a:ext cx="2022047" cy="1938638"/>
          </a:xfrm>
          <a:custGeom>
            <a:avLst/>
            <a:gdLst/>
            <a:ahLst/>
            <a:cxnLst/>
            <a:rect l="l" t="t" r="r" b="b"/>
            <a:pathLst>
              <a:path w="2022047" h="1938638">
                <a:moveTo>
                  <a:pt x="0" y="0"/>
                </a:moveTo>
                <a:lnTo>
                  <a:pt x="2022047" y="0"/>
                </a:lnTo>
                <a:lnTo>
                  <a:pt x="2022047" y="1938638"/>
                </a:lnTo>
                <a:lnTo>
                  <a:pt x="0" y="1938638"/>
                </a:lnTo>
                <a:lnTo>
                  <a:pt x="0" y="0"/>
                </a:lnTo>
                <a:close/>
              </a:path>
            </a:pathLst>
          </a:custGeom>
          <a:blipFill>
            <a:blip r:embed="rId4"/>
            <a:stretch>
              <a:fillRect/>
            </a:stretch>
          </a:blipFill>
        </p:spPr>
        <p:txBody>
          <a:bodyPr/>
          <a:lstStyle/>
          <a:p>
            <a:endParaRPr lang="en-IN"/>
          </a:p>
        </p:txBody>
      </p:sp>
      <p:sp>
        <p:nvSpPr>
          <p:cNvPr id="8" name="Freeform 8"/>
          <p:cNvSpPr/>
          <p:nvPr/>
        </p:nvSpPr>
        <p:spPr>
          <a:xfrm>
            <a:off x="3665642" y="8816823"/>
            <a:ext cx="2022047" cy="1938638"/>
          </a:xfrm>
          <a:custGeom>
            <a:avLst/>
            <a:gdLst/>
            <a:ahLst/>
            <a:cxnLst/>
            <a:rect l="l" t="t" r="r" b="b"/>
            <a:pathLst>
              <a:path w="2022047" h="1938638">
                <a:moveTo>
                  <a:pt x="0" y="0"/>
                </a:moveTo>
                <a:lnTo>
                  <a:pt x="2022048" y="0"/>
                </a:lnTo>
                <a:lnTo>
                  <a:pt x="2022048" y="1938638"/>
                </a:lnTo>
                <a:lnTo>
                  <a:pt x="0" y="1938638"/>
                </a:lnTo>
                <a:lnTo>
                  <a:pt x="0" y="0"/>
                </a:lnTo>
                <a:close/>
              </a:path>
            </a:pathLst>
          </a:custGeom>
          <a:blipFill>
            <a:blip r:embed="rId4"/>
            <a:stretch>
              <a:fillRect/>
            </a:stretch>
          </a:blipFill>
        </p:spPr>
        <p:txBody>
          <a:bodyPr/>
          <a:lstStyle/>
          <a:p>
            <a:endParaRPr lang="en-IN"/>
          </a:p>
        </p:txBody>
      </p:sp>
      <p:sp>
        <p:nvSpPr>
          <p:cNvPr id="9" name="Freeform 9"/>
          <p:cNvSpPr/>
          <p:nvPr/>
        </p:nvSpPr>
        <p:spPr>
          <a:xfrm>
            <a:off x="-1288130" y="-216357"/>
            <a:ext cx="3615881" cy="4114800"/>
          </a:xfrm>
          <a:custGeom>
            <a:avLst/>
            <a:gdLst/>
            <a:ahLst/>
            <a:cxnLst/>
            <a:rect l="l" t="t" r="r" b="b"/>
            <a:pathLst>
              <a:path w="3615881" h="4114800">
                <a:moveTo>
                  <a:pt x="0" y="0"/>
                </a:moveTo>
                <a:lnTo>
                  <a:pt x="3615881" y="0"/>
                </a:lnTo>
                <a:lnTo>
                  <a:pt x="361588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0" name="Freeform 10"/>
          <p:cNvSpPr/>
          <p:nvPr/>
        </p:nvSpPr>
        <p:spPr>
          <a:xfrm>
            <a:off x="15451360" y="7202630"/>
            <a:ext cx="3615881" cy="4114800"/>
          </a:xfrm>
          <a:custGeom>
            <a:avLst/>
            <a:gdLst/>
            <a:ahLst/>
            <a:cxnLst/>
            <a:rect l="l" t="t" r="r" b="b"/>
            <a:pathLst>
              <a:path w="3615881" h="4114800">
                <a:moveTo>
                  <a:pt x="0" y="0"/>
                </a:moveTo>
                <a:lnTo>
                  <a:pt x="3615880" y="0"/>
                </a:lnTo>
                <a:lnTo>
                  <a:pt x="361588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TextBox 11"/>
          <p:cNvSpPr txBox="1"/>
          <p:nvPr/>
        </p:nvSpPr>
        <p:spPr>
          <a:xfrm>
            <a:off x="3579655" y="2658798"/>
            <a:ext cx="12451159" cy="5741252"/>
          </a:xfrm>
          <a:prstGeom prst="rect">
            <a:avLst/>
          </a:prstGeom>
        </p:spPr>
        <p:txBody>
          <a:bodyPr lIns="0" tIns="0" rIns="0" bIns="0" rtlCol="0" anchor="t">
            <a:spAutoFit/>
          </a:bodyPr>
          <a:lstStyle/>
          <a:p>
            <a:pPr marL="592676" lvl="1" indent="-296338">
              <a:lnSpc>
                <a:spcPct val="150000"/>
              </a:lnSpc>
              <a:buFont typeface="Arial"/>
              <a:buChar char="•"/>
            </a:pPr>
            <a:r>
              <a:rPr lang="en-US" sz="2800" b="1" dirty="0">
                <a:solidFill>
                  <a:srgbClr val="99386E"/>
                </a:solidFill>
                <a:latin typeface="Raleway Medium"/>
                <a:ea typeface="Raleway Medium"/>
                <a:cs typeface="Raleway Medium"/>
                <a:sym typeface="Raleway Medium"/>
              </a:rPr>
              <a:t>Premium Section:</a:t>
            </a:r>
          </a:p>
          <a:p>
            <a:pPr marL="1185352" lvl="2" indent="-395117">
              <a:lnSpc>
                <a:spcPct val="150000"/>
              </a:lnSpc>
              <a:buFont typeface="Arial"/>
              <a:buChar char="⚬"/>
            </a:pPr>
            <a:r>
              <a:rPr lang="en-US" sz="2800" b="1" dirty="0">
                <a:solidFill>
                  <a:srgbClr val="99386E"/>
                </a:solidFill>
                <a:latin typeface="Raleway Medium"/>
                <a:ea typeface="Raleway Medium"/>
                <a:cs typeface="Raleway Medium"/>
                <a:sym typeface="Raleway Medium"/>
              </a:rPr>
              <a:t>AI-Powered Chatbot – Get instant health advice and support.</a:t>
            </a:r>
          </a:p>
          <a:p>
            <a:pPr marL="1185352" lvl="2" indent="-395117">
              <a:lnSpc>
                <a:spcPct val="150000"/>
              </a:lnSpc>
              <a:buFont typeface="Arial"/>
              <a:buChar char="⚬"/>
            </a:pPr>
            <a:r>
              <a:rPr lang="en-US" sz="2800" b="1" dirty="0" err="1">
                <a:solidFill>
                  <a:srgbClr val="99386E"/>
                </a:solidFill>
                <a:latin typeface="Raleway Medium"/>
                <a:ea typeface="Raleway Medium"/>
                <a:cs typeface="Raleway Medium"/>
                <a:sym typeface="Raleway Medium"/>
              </a:rPr>
              <a:t>EmpowerFit</a:t>
            </a:r>
            <a:r>
              <a:rPr lang="en-US" sz="2800" b="1" dirty="0">
                <a:solidFill>
                  <a:srgbClr val="99386E"/>
                </a:solidFill>
                <a:latin typeface="Raleway Medium"/>
                <a:ea typeface="Raleway Medium"/>
                <a:cs typeface="Raleway Medium"/>
                <a:sym typeface="Raleway Medium"/>
              </a:rPr>
              <a:t> – Tailored fitness plans for women's well-being.</a:t>
            </a:r>
          </a:p>
          <a:p>
            <a:pPr marL="1185352" lvl="2" indent="-395117">
              <a:lnSpc>
                <a:spcPct val="150000"/>
              </a:lnSpc>
              <a:buFont typeface="Arial"/>
              <a:buChar char="⚬"/>
            </a:pPr>
            <a:r>
              <a:rPr lang="en-US" sz="2800" b="1" dirty="0" err="1">
                <a:solidFill>
                  <a:srgbClr val="99386E"/>
                </a:solidFill>
                <a:latin typeface="Raleway Medium"/>
                <a:ea typeface="Raleway Medium"/>
                <a:cs typeface="Raleway Medium"/>
                <a:sym typeface="Raleway Medium"/>
              </a:rPr>
              <a:t>NourishWell</a:t>
            </a:r>
            <a:r>
              <a:rPr lang="en-US" sz="2800" b="1" dirty="0">
                <a:solidFill>
                  <a:srgbClr val="99386E"/>
                </a:solidFill>
                <a:latin typeface="Raleway Medium"/>
                <a:ea typeface="Raleway Medium"/>
                <a:cs typeface="Raleway Medium"/>
                <a:sym typeface="Raleway Medium"/>
              </a:rPr>
              <a:t> – Personalized nutrition and diet recommendations.</a:t>
            </a:r>
          </a:p>
          <a:p>
            <a:pPr marL="1185352" lvl="2" indent="-395117">
              <a:lnSpc>
                <a:spcPct val="150000"/>
              </a:lnSpc>
              <a:buFont typeface="Arial"/>
              <a:buChar char="⚬"/>
            </a:pPr>
            <a:r>
              <a:rPr lang="en-US" sz="2800" b="1" dirty="0" err="1">
                <a:solidFill>
                  <a:srgbClr val="99386E"/>
                </a:solidFill>
                <a:latin typeface="Raleway Medium"/>
                <a:ea typeface="Raleway Medium"/>
                <a:cs typeface="Raleway Medium"/>
                <a:sym typeface="Raleway Medium"/>
              </a:rPr>
              <a:t>AuraPlay</a:t>
            </a:r>
            <a:r>
              <a:rPr lang="en-US" sz="2800" b="1" dirty="0">
                <a:solidFill>
                  <a:srgbClr val="99386E"/>
                </a:solidFill>
                <a:latin typeface="Raleway Medium"/>
                <a:ea typeface="Raleway Medium"/>
                <a:cs typeface="Raleway Medium"/>
                <a:sym typeface="Raleway Medium"/>
              </a:rPr>
              <a:t> – Mindfulness and guided meditation sessions.</a:t>
            </a:r>
          </a:p>
          <a:p>
            <a:pPr marL="1185352" lvl="2" indent="-395117">
              <a:lnSpc>
                <a:spcPct val="150000"/>
              </a:lnSpc>
              <a:buFont typeface="Arial"/>
              <a:buChar char="⚬"/>
            </a:pPr>
            <a:r>
              <a:rPr lang="en-US" sz="2800" b="1" dirty="0" err="1">
                <a:solidFill>
                  <a:srgbClr val="99386E"/>
                </a:solidFill>
                <a:latin typeface="Raleway Medium"/>
                <a:ea typeface="Raleway Medium"/>
                <a:cs typeface="Raleway Medium"/>
                <a:sym typeface="Raleway Medium"/>
              </a:rPr>
              <a:t>ZenMode</a:t>
            </a:r>
            <a:r>
              <a:rPr lang="en-US" sz="2800" b="1" dirty="0">
                <a:solidFill>
                  <a:srgbClr val="99386E"/>
                </a:solidFill>
                <a:latin typeface="Raleway Medium"/>
                <a:ea typeface="Raleway Medium"/>
                <a:cs typeface="Raleway Medium"/>
                <a:sym typeface="Raleway Medium"/>
              </a:rPr>
              <a:t> – Stress management and relaxation techniques.</a:t>
            </a:r>
          </a:p>
          <a:p>
            <a:pPr marL="1185352" lvl="2" indent="-395117">
              <a:lnSpc>
                <a:spcPct val="150000"/>
              </a:lnSpc>
              <a:buFont typeface="Arial"/>
              <a:buChar char="⚬"/>
            </a:pPr>
            <a:r>
              <a:rPr lang="en-US" sz="2800" b="1" dirty="0" err="1">
                <a:solidFill>
                  <a:srgbClr val="99386E"/>
                </a:solidFill>
                <a:latin typeface="Raleway Medium"/>
                <a:ea typeface="Raleway Medium"/>
                <a:cs typeface="Raleway Medium"/>
                <a:sym typeface="Raleway Medium"/>
              </a:rPr>
              <a:t>MyHealthInsights</a:t>
            </a:r>
            <a:r>
              <a:rPr lang="en-US" sz="2800" b="1" dirty="0">
                <a:solidFill>
                  <a:srgbClr val="99386E"/>
                </a:solidFill>
                <a:latin typeface="Raleway Medium"/>
                <a:ea typeface="Raleway Medium"/>
                <a:cs typeface="Raleway Medium"/>
                <a:sym typeface="Raleway Medium"/>
              </a:rPr>
              <a:t> – Data-driven health insights and trends.</a:t>
            </a:r>
          </a:p>
          <a:p>
            <a:pPr>
              <a:lnSpc>
                <a:spcPct val="150000"/>
              </a:lnSpc>
              <a:spcBef>
                <a:spcPct val="0"/>
              </a:spcBef>
            </a:pPr>
            <a:r>
              <a:rPr lang="en-US" sz="2800" b="1" dirty="0">
                <a:solidFill>
                  <a:srgbClr val="99386E"/>
                </a:solidFill>
                <a:latin typeface="Raleway Medium"/>
                <a:ea typeface="Raleway Medium"/>
                <a:cs typeface="Raleway Medium"/>
                <a:sym typeface="Raleway Medium"/>
              </a:rPr>
              <a:t>A user-friendly and interactive experience, </a:t>
            </a:r>
            <a:r>
              <a:rPr lang="en-US" sz="2800" b="1" dirty="0" err="1">
                <a:solidFill>
                  <a:srgbClr val="99386E"/>
                </a:solidFill>
                <a:latin typeface="Raleway Medium"/>
                <a:ea typeface="Raleway Medium"/>
                <a:cs typeface="Raleway Medium"/>
                <a:sym typeface="Raleway Medium"/>
              </a:rPr>
              <a:t>SheCura</a:t>
            </a:r>
            <a:r>
              <a:rPr lang="en-US" sz="2800" b="1" dirty="0">
                <a:solidFill>
                  <a:srgbClr val="99386E"/>
                </a:solidFill>
                <a:latin typeface="Raleway Medium"/>
                <a:ea typeface="Raleway Medium"/>
                <a:cs typeface="Raleway Medium"/>
                <a:sym typeface="Raleway Medium"/>
              </a:rPr>
              <a:t> is built to support and enhance women's health journey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237</Words>
  <Application>Microsoft Office PowerPoint</Application>
  <PresentationFormat>Custom</PresentationFormat>
  <Paragraphs>23</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DM Serif Display</vt:lpstr>
      <vt:lpstr>Raleway Medium</vt:lpstr>
      <vt:lpstr>Bodoni FLF Bold</vt:lpstr>
      <vt:lpstr>Bodoni FLF Italics</vt:lpstr>
      <vt:lpstr>Montserrat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SheCura</dc:title>
  <dc:creator>Khushboo</dc:creator>
  <cp:lastModifiedBy>khushboo2006june@outlook.com</cp:lastModifiedBy>
  <cp:revision>2</cp:revision>
  <dcterms:created xsi:type="dcterms:W3CDTF">2006-08-16T00:00:00Z</dcterms:created>
  <dcterms:modified xsi:type="dcterms:W3CDTF">2025-03-06T06:55:40Z</dcterms:modified>
  <dc:identifier>DAGg7c5kVDI</dc:identifier>
</cp:coreProperties>
</file>